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 Semi Bold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project analyzes customer shopping behavior using transactional data to uncover insights into spending patterns, customer segments, product preferences, and subscription behavior. Our goal is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565" y="918210"/>
            <a:ext cx="7398067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Business Recommendations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65" y="1904286"/>
            <a:ext cx="1065967" cy="12792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1653" y="2117408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Boost Subscriptions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11653" y="2578298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Promote exclusive benefits to increase subscriber base.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65" y="3183493"/>
            <a:ext cx="1065967" cy="1279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1653" y="3396615"/>
            <a:ext cx="3672959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Loyalty Programs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11653" y="3857506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Reward repeat buyers to foster loyalty and retention.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565" y="4462701"/>
            <a:ext cx="1065967" cy="12792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1653" y="4675823"/>
            <a:ext cx="3060502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Review Discount Policy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11653" y="5136713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Balance sales boosts with careful margin control.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565" y="5741908"/>
            <a:ext cx="1065967" cy="156936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11653" y="5955030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Targeted Marketing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511653" y="6415921"/>
            <a:ext cx="637258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Focus efforts on high-revenue age groups and express-shipping users.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3708" y="540901"/>
            <a:ext cx="9086017" cy="614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Overview &amp; Dataset Summary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1093708" y="1647349"/>
            <a:ext cx="2950845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Goal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1093708" y="2212777"/>
            <a:ext cx="5981462" cy="944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Uncover insights from 3,900 purchases to inform business decisions regarding spending, segments, product preferences, and subscriptions.</a:t>
            </a:r>
            <a:endParaRPr lang="en-US" sz="1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3708" y="3378041"/>
            <a:ext cx="5981462" cy="409253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62612" y="1647349"/>
            <a:ext cx="2950845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 at a Glance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562612" y="2212777"/>
            <a:ext cx="5981462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Rows: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3,900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62612" y="2596277"/>
            <a:ext cx="5981462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Columns: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18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562612" y="2979777"/>
            <a:ext cx="5981462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Demographics, purchase details, shopping behavior.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62612" y="3677960"/>
            <a:ext cx="5981462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Missing Data: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37 values in Review Rating.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549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63209" y="2633543"/>
            <a:ext cx="7312700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Exploratory Data Analysis: Python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1863209" y="3430786"/>
            <a:ext cx="10903982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initiated our analysis with data preparation and cleaning using Python.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1863209" y="4158853"/>
            <a:ext cx="5365790" cy="1580674"/>
          </a:xfrm>
          <a:prstGeom prst="roundRect">
            <a:avLst>
              <a:gd name="adj" fmla="val 6942"/>
            </a:avLst>
          </a:prstGeom>
          <a:solidFill>
            <a:srgbClr val="F9F6F0"/>
          </a:solidFill>
          <a:ln/>
        </p:spPr>
      </p:sp>
      <p:sp>
        <p:nvSpPr>
          <p:cNvPr id="6" name="Shape 3"/>
          <p:cNvSpPr/>
          <p:nvPr/>
        </p:nvSpPr>
        <p:spPr>
          <a:xfrm>
            <a:off x="1863209" y="4135993"/>
            <a:ext cx="5365790" cy="91440"/>
          </a:xfrm>
          <a:prstGeom prst="roundRect">
            <a:avLst>
              <a:gd name="adj" fmla="val 28280"/>
            </a:avLst>
          </a:prstGeom>
          <a:solidFill>
            <a:srgbClr val="D3C5B6"/>
          </a:solidFill>
          <a:ln/>
        </p:spPr>
      </p:sp>
      <p:sp>
        <p:nvSpPr>
          <p:cNvPr id="7" name="Shape 4"/>
          <p:cNvSpPr/>
          <p:nvPr/>
        </p:nvSpPr>
        <p:spPr>
          <a:xfrm>
            <a:off x="4287500" y="3900368"/>
            <a:ext cx="517088" cy="517088"/>
          </a:xfrm>
          <a:prstGeom prst="roundRect">
            <a:avLst>
              <a:gd name="adj" fmla="val 176836"/>
            </a:avLst>
          </a:prstGeom>
          <a:solidFill>
            <a:srgbClr val="D3C5B6"/>
          </a:solidFill>
          <a:ln/>
        </p:spPr>
      </p:sp>
      <p:sp>
        <p:nvSpPr>
          <p:cNvPr id="8" name="Text 5"/>
          <p:cNvSpPr/>
          <p:nvPr/>
        </p:nvSpPr>
        <p:spPr>
          <a:xfrm>
            <a:off x="4442639" y="4029670"/>
            <a:ext cx="206812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058353" y="4589740"/>
            <a:ext cx="295810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Loading &amp; Exploration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2058353" y="4962406"/>
            <a:ext cx="4975503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Imported dataset with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checked structure with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and summarized statistics with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7401282" y="4158853"/>
            <a:ext cx="5365909" cy="1580674"/>
          </a:xfrm>
          <a:prstGeom prst="roundRect">
            <a:avLst>
              <a:gd name="adj" fmla="val 6942"/>
            </a:avLst>
          </a:prstGeom>
          <a:solidFill>
            <a:srgbClr val="F9F6F0"/>
          </a:solidFill>
          <a:ln/>
        </p:spPr>
      </p:sp>
      <p:sp>
        <p:nvSpPr>
          <p:cNvPr id="12" name="Shape 9"/>
          <p:cNvSpPr/>
          <p:nvPr/>
        </p:nvSpPr>
        <p:spPr>
          <a:xfrm>
            <a:off x="7401282" y="4135993"/>
            <a:ext cx="5365909" cy="91440"/>
          </a:xfrm>
          <a:prstGeom prst="roundRect">
            <a:avLst>
              <a:gd name="adj" fmla="val 28280"/>
            </a:avLst>
          </a:prstGeom>
          <a:solidFill>
            <a:srgbClr val="D3C5B6"/>
          </a:solidFill>
          <a:ln/>
        </p:spPr>
      </p:sp>
      <p:sp>
        <p:nvSpPr>
          <p:cNvPr id="13" name="Shape 10"/>
          <p:cNvSpPr/>
          <p:nvPr/>
        </p:nvSpPr>
        <p:spPr>
          <a:xfrm>
            <a:off x="9825692" y="3900368"/>
            <a:ext cx="517088" cy="517088"/>
          </a:xfrm>
          <a:prstGeom prst="roundRect">
            <a:avLst>
              <a:gd name="adj" fmla="val 176836"/>
            </a:avLst>
          </a:prstGeom>
          <a:solidFill>
            <a:srgbClr val="D3C5B6"/>
          </a:solidFill>
          <a:ln/>
        </p:spPr>
      </p:sp>
      <p:sp>
        <p:nvSpPr>
          <p:cNvPr id="14" name="Text 11"/>
          <p:cNvSpPr/>
          <p:nvPr/>
        </p:nvSpPr>
        <p:spPr>
          <a:xfrm>
            <a:off x="9980831" y="4029670"/>
            <a:ext cx="206812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596426" y="4589740"/>
            <a:ext cx="243518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Missing Data Handling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596426" y="4962406"/>
            <a:ext cx="4975622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Imputed missing 'Review Rating' values using the median rating per product category.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1863209" y="6170295"/>
            <a:ext cx="5365790" cy="1580674"/>
          </a:xfrm>
          <a:prstGeom prst="roundRect">
            <a:avLst>
              <a:gd name="adj" fmla="val 6942"/>
            </a:avLst>
          </a:prstGeom>
          <a:solidFill>
            <a:srgbClr val="F9F6F0"/>
          </a:solidFill>
          <a:ln/>
        </p:spPr>
      </p:sp>
      <p:sp>
        <p:nvSpPr>
          <p:cNvPr id="18" name="Shape 15"/>
          <p:cNvSpPr/>
          <p:nvPr/>
        </p:nvSpPr>
        <p:spPr>
          <a:xfrm>
            <a:off x="1863209" y="6147435"/>
            <a:ext cx="5365790" cy="91440"/>
          </a:xfrm>
          <a:prstGeom prst="roundRect">
            <a:avLst>
              <a:gd name="adj" fmla="val 28280"/>
            </a:avLst>
          </a:prstGeom>
          <a:solidFill>
            <a:srgbClr val="D3C5B6"/>
          </a:solidFill>
          <a:ln/>
        </p:spPr>
      </p:sp>
      <p:sp>
        <p:nvSpPr>
          <p:cNvPr id="19" name="Shape 16"/>
          <p:cNvSpPr/>
          <p:nvPr/>
        </p:nvSpPr>
        <p:spPr>
          <a:xfrm>
            <a:off x="4287500" y="5911810"/>
            <a:ext cx="517088" cy="517088"/>
          </a:xfrm>
          <a:prstGeom prst="roundRect">
            <a:avLst>
              <a:gd name="adj" fmla="val 176836"/>
            </a:avLst>
          </a:prstGeom>
          <a:solidFill>
            <a:srgbClr val="D3C5B6"/>
          </a:solidFill>
          <a:ln/>
        </p:spPr>
      </p:sp>
      <p:sp>
        <p:nvSpPr>
          <p:cNvPr id="20" name="Text 17"/>
          <p:cNvSpPr/>
          <p:nvPr/>
        </p:nvSpPr>
        <p:spPr>
          <a:xfrm>
            <a:off x="4442639" y="6041112"/>
            <a:ext cx="206812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2058353" y="6601182"/>
            <a:ext cx="260615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Column Standardization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2058353" y="6973848"/>
            <a:ext cx="4975503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Renamed columns to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snake_case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for improved readability and documentation.</a:t>
            </a:r>
            <a:endParaRPr lang="en-US" sz="1350" dirty="0"/>
          </a:p>
        </p:txBody>
      </p:sp>
      <p:sp>
        <p:nvSpPr>
          <p:cNvPr id="23" name="Shape 20"/>
          <p:cNvSpPr/>
          <p:nvPr/>
        </p:nvSpPr>
        <p:spPr>
          <a:xfrm>
            <a:off x="7401282" y="6170295"/>
            <a:ext cx="5365909" cy="1580674"/>
          </a:xfrm>
          <a:prstGeom prst="roundRect">
            <a:avLst>
              <a:gd name="adj" fmla="val 6942"/>
            </a:avLst>
          </a:prstGeom>
          <a:solidFill>
            <a:srgbClr val="F9F6F0"/>
          </a:solidFill>
          <a:ln/>
        </p:spPr>
      </p:sp>
      <p:sp>
        <p:nvSpPr>
          <p:cNvPr id="24" name="Shape 21"/>
          <p:cNvSpPr/>
          <p:nvPr/>
        </p:nvSpPr>
        <p:spPr>
          <a:xfrm>
            <a:off x="7401282" y="6147435"/>
            <a:ext cx="5365909" cy="91440"/>
          </a:xfrm>
          <a:prstGeom prst="roundRect">
            <a:avLst>
              <a:gd name="adj" fmla="val 28280"/>
            </a:avLst>
          </a:prstGeom>
          <a:solidFill>
            <a:srgbClr val="D3C5B6"/>
          </a:solidFill>
          <a:ln/>
        </p:spPr>
      </p:sp>
      <p:sp>
        <p:nvSpPr>
          <p:cNvPr id="25" name="Shape 22"/>
          <p:cNvSpPr/>
          <p:nvPr/>
        </p:nvSpPr>
        <p:spPr>
          <a:xfrm>
            <a:off x="9825692" y="5911810"/>
            <a:ext cx="517088" cy="517088"/>
          </a:xfrm>
          <a:prstGeom prst="roundRect">
            <a:avLst>
              <a:gd name="adj" fmla="val 176836"/>
            </a:avLst>
          </a:prstGeom>
          <a:solidFill>
            <a:srgbClr val="D3C5B6"/>
          </a:solidFill>
          <a:ln/>
        </p:spPr>
      </p:sp>
      <p:sp>
        <p:nvSpPr>
          <p:cNvPr id="26" name="Text 23"/>
          <p:cNvSpPr/>
          <p:nvPr/>
        </p:nvSpPr>
        <p:spPr>
          <a:xfrm>
            <a:off x="9980831" y="6041112"/>
            <a:ext cx="206812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7596426" y="6601182"/>
            <a:ext cx="2177296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Engineering</a:t>
            </a:r>
            <a:endParaRPr lang="en-US" sz="1650" dirty="0"/>
          </a:p>
        </p:txBody>
      </p:sp>
      <p:sp>
        <p:nvSpPr>
          <p:cNvPr id="28" name="Text 25"/>
          <p:cNvSpPr/>
          <p:nvPr/>
        </p:nvSpPr>
        <p:spPr>
          <a:xfrm>
            <a:off x="7596426" y="6973848"/>
            <a:ext cx="4975622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Created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by binning ages and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highlight>
                  <a:srgbClr val="ECE9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from purchase data.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015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3418999"/>
            <a:ext cx="7635597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Analysis: SQL Insights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4384" y="4455438"/>
            <a:ext cx="1306163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Structured analysis in PostgreSQL answered key business questions.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4384" y="5065990"/>
            <a:ext cx="4204454" cy="2546152"/>
          </a:xfrm>
          <a:prstGeom prst="roundRect">
            <a:avLst>
              <a:gd name="adj" fmla="val 1320"/>
            </a:avLst>
          </a:prstGeom>
          <a:solidFill>
            <a:srgbClr val="EEE8DD"/>
          </a:solidFill>
          <a:ln/>
        </p:spPr>
      </p:sp>
      <p:sp>
        <p:nvSpPr>
          <p:cNvPr id="6" name="Shape 3"/>
          <p:cNvSpPr/>
          <p:nvPr/>
        </p:nvSpPr>
        <p:spPr>
          <a:xfrm>
            <a:off x="1008459" y="5290066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D3C5B6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3363" y="5474851"/>
            <a:ext cx="302538" cy="3025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08459" y="6186488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08459" y="6671072"/>
            <a:ext cx="375630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Female: $75,191, Male: $157,890.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2913" y="5065990"/>
            <a:ext cx="4204454" cy="2546152"/>
          </a:xfrm>
          <a:prstGeom prst="roundRect">
            <a:avLst>
              <a:gd name="adj" fmla="val 1320"/>
            </a:avLst>
          </a:prstGeom>
          <a:solidFill>
            <a:srgbClr val="EEE8DD"/>
          </a:solidFill>
          <a:ln/>
        </p:spPr>
      </p:sp>
      <p:sp>
        <p:nvSpPr>
          <p:cNvPr id="11" name="Shape 7"/>
          <p:cNvSpPr/>
          <p:nvPr/>
        </p:nvSpPr>
        <p:spPr>
          <a:xfrm>
            <a:off x="5436989" y="5290066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D3C5B6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1893" y="5474851"/>
            <a:ext cx="302538" cy="30253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36989" y="6186488"/>
            <a:ext cx="3453884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5436989" y="6671072"/>
            <a:ext cx="375630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Gloves (3.86), Sandals (3.84), Boots (3.82), Hat (3.80), Skirt (3.78).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9641443" y="5065990"/>
            <a:ext cx="4204454" cy="2546152"/>
          </a:xfrm>
          <a:prstGeom prst="roundRect">
            <a:avLst>
              <a:gd name="adj" fmla="val 1320"/>
            </a:avLst>
          </a:prstGeom>
          <a:solidFill>
            <a:srgbClr val="EEE8DD"/>
          </a:solidFill>
          <a:ln/>
        </p:spPr>
      </p:sp>
      <p:sp>
        <p:nvSpPr>
          <p:cNvPr id="16" name="Shape 11"/>
          <p:cNvSpPr/>
          <p:nvPr/>
        </p:nvSpPr>
        <p:spPr>
          <a:xfrm>
            <a:off x="9865519" y="5290066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D3C5B6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0423" y="5474851"/>
            <a:ext cx="302538" cy="3025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65519" y="6186488"/>
            <a:ext cx="3738563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9865519" y="6671072"/>
            <a:ext cx="375630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Standard: $58.46, Express: $60.48.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27058" y="529352"/>
            <a:ext cx="9741337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SQL Analysis: Customer &amp; Product Focus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1227058" y="1611987"/>
            <a:ext cx="4615815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Subscribers vs. Non-Subscribers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1227058" y="2165271"/>
            <a:ext cx="585335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Subscribers (1053): Avg Spend $59.49, Total Revenue $62,645.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227058" y="2646521"/>
            <a:ext cx="5853351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Non-Subscribers (2847): Avg Spend $59.87, Total Revenue $170,436.</a:t>
            </a:r>
            <a:endParaRPr lang="en-US" sz="15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058" y="3479125"/>
            <a:ext cx="5853351" cy="400490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57611" y="1611987"/>
            <a:ext cx="4299466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Discount-Dependent Products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557611" y="2165271"/>
            <a:ext cx="585335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Hat: 50.00%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557611" y="2540556"/>
            <a:ext cx="585335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Sneakers: 49.66%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57611" y="2915841"/>
            <a:ext cx="585335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Coat: 49.07%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557611" y="3291126"/>
            <a:ext cx="585335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Sweater: 48.17%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557611" y="3666411"/>
            <a:ext cx="585335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Pants: 47.37%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39"/>
            <a:ext cx="107570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SQL Analysis: 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131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classified customers into distinct segments based on their purchase history.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2967514" y="2931200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94892" y="3425071"/>
            <a:ext cx="318968" cy="3189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68052" y="3158014"/>
            <a:ext cx="13894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New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68052" y="3648432"/>
            <a:ext cx="13894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54585" y="4222909"/>
            <a:ext cx="8468678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</p:sp>
      <p:sp>
        <p:nvSpPr>
          <p:cNvPr id="9" name="Shape 6"/>
          <p:cNvSpPr/>
          <p:nvPr/>
        </p:nvSpPr>
        <p:spPr>
          <a:xfrm>
            <a:off x="1880592" y="4351496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4892" y="4845368"/>
            <a:ext cx="318968" cy="31896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454973" y="4578310"/>
            <a:ext cx="14797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6454973" y="5068729"/>
            <a:ext cx="1479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341507" y="5643205"/>
            <a:ext cx="7381756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</p:sp>
      <p:sp>
        <p:nvSpPr>
          <p:cNvPr id="14" name="Shape 10"/>
          <p:cNvSpPr/>
          <p:nvPr/>
        </p:nvSpPr>
        <p:spPr>
          <a:xfrm>
            <a:off x="793790" y="5771793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5011" y="6265664"/>
            <a:ext cx="318968" cy="31896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42014" y="5998607"/>
            <a:ext cx="15774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542014" y="6489025"/>
            <a:ext cx="15774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3116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311"/>
            <a:ext cx="100242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SQL Analysis: Product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787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3 products within each category based on total orders.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96772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70439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84810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598" y="3848100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Accessories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606" y="3848100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Jewelry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435471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343" y="449841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637598" y="4498419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Clothing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848606" y="4498419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Blouse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00503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514873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3637598" y="5148739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Footwear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848606" y="5148739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Sandals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65535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343" y="579905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3637598" y="5799058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Outerwear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848606" y="5799058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Jacket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66493" y="508873"/>
            <a:ext cx="7848243" cy="577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SQL Analysis: Age &amp; Subscriptions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466493" y="1548884"/>
            <a:ext cx="421493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Repeat Buyers &amp; Subscriptions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1466493" y="2080498"/>
            <a:ext cx="5623084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Customers with &gt;5 purchases: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1466493" y="2542580"/>
            <a:ext cx="5623084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 Subscription: 2518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1466493" y="2902982"/>
            <a:ext cx="5623084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Yes Subscription: 958</a:t>
            </a:r>
            <a:endParaRPr lang="en-US" sz="14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493" y="3406735"/>
            <a:ext cx="5623084" cy="384726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48443" y="1548884"/>
            <a:ext cx="3091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by Age Group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548443" y="2080498"/>
            <a:ext cx="5623084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Young Adult: $62,143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48443" y="2440900"/>
            <a:ext cx="5623084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Middle-aged: $59,197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7548443" y="2801303"/>
            <a:ext cx="5623084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Adult: $55,978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548443" y="3161705"/>
            <a:ext cx="5623084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Senior: $55,763</a:t>
            </a:r>
            <a:endParaRPr lang="en-US" sz="14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443" y="3665458"/>
            <a:ext cx="5623084" cy="38472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82171" y="368022"/>
            <a:ext cx="687252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Power BI Dashboard: Visualizing Insights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2171" y="1137523"/>
            <a:ext cx="6707386" cy="36385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23646" y="1107400"/>
            <a:ext cx="1431965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3082171" y="5077063"/>
            <a:ext cx="8465939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interactive Power BI dashboard provides a visual summary of key metrics and trends: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3614142" y="6311622"/>
            <a:ext cx="1646277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3.9K</a:t>
            </a:r>
            <a:endParaRPr lang="en-US" sz="2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524" y="5475089"/>
            <a:ext cx="2007751" cy="20077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082171" y="7650123"/>
            <a:ext cx="2710458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Number of Customers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6491883" y="6311622"/>
            <a:ext cx="1646277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$59.76</a:t>
            </a:r>
            <a:endParaRPr lang="en-US" sz="2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65" y="5475089"/>
            <a:ext cx="2007751" cy="200775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959912" y="7650123"/>
            <a:ext cx="2710458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Average Purchase Amount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9369623" y="6311622"/>
            <a:ext cx="1646277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3.75</a:t>
            </a:r>
            <a:endParaRPr lang="en-US" sz="2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006" y="5475089"/>
            <a:ext cx="2007751" cy="200775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837652" y="7650123"/>
            <a:ext cx="2710458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Average Review Rating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2026-01-23T14:32:26Z</dcterms:created>
  <dcterms:modified xsi:type="dcterms:W3CDTF">2026-01-23T14:32:26Z</dcterms:modified>
</cp:coreProperties>
</file>